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4"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3/15/2021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3/15/2021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3A154D-EC2E-4CE8-83A6-8989F5F080E8}"/>
              </a:ext>
            </a:extLst>
          </p:cNvPr>
          <p:cNvSpPr>
            <a:spLocks noGrp="1"/>
          </p:cNvSpPr>
          <p:nvPr>
            <p:ph type="ctrTitle"/>
          </p:nvPr>
        </p:nvSpPr>
        <p:spPr>
          <a:xfrm>
            <a:off x="680322" y="2733708"/>
            <a:ext cx="8144134" cy="1556937"/>
          </a:xfrm>
        </p:spPr>
        <p:txBody>
          <a:bodyPr/>
          <a:lstStyle/>
          <a:p>
            <a:pPr algn="ctr"/>
            <a:r>
              <a:rPr lang="en-CA" dirty="0"/>
              <a:t>INDABA WORKSHOP SOUTH AFRICA</a:t>
            </a:r>
          </a:p>
        </p:txBody>
      </p:sp>
      <p:sp>
        <p:nvSpPr>
          <p:cNvPr id="3" name="Subtitle 2">
            <a:extLst>
              <a:ext uri="{FF2B5EF4-FFF2-40B4-BE49-F238E27FC236}">
                <a16:creationId xmlns:a16="http://schemas.microsoft.com/office/drawing/2014/main" xmlns="" id="{A48113D0-0D71-43CA-BE2A-C8782D8AEFC4}"/>
              </a:ext>
            </a:extLst>
          </p:cNvPr>
          <p:cNvSpPr>
            <a:spLocks noGrp="1"/>
          </p:cNvSpPr>
          <p:nvPr>
            <p:ph type="subTitle" idx="1"/>
          </p:nvPr>
        </p:nvSpPr>
        <p:spPr>
          <a:xfrm>
            <a:off x="680322" y="4290645"/>
            <a:ext cx="8144134" cy="1117687"/>
          </a:xfrm>
        </p:spPr>
        <p:txBody>
          <a:bodyPr>
            <a:normAutofit/>
          </a:bodyPr>
          <a:lstStyle/>
          <a:p>
            <a:pPr algn="ctr"/>
            <a:endParaRPr lang="en-CA" sz="3200" dirty="0"/>
          </a:p>
          <a:p>
            <a:pPr algn="ctr"/>
            <a:r>
              <a:rPr lang="en-CA" sz="3200" dirty="0"/>
              <a:t>Discussion Topic: </a:t>
            </a:r>
            <a:r>
              <a:rPr lang="en-CA" sz="3200" dirty="0" smtClean="0"/>
              <a:t>CREDIT</a:t>
            </a:r>
          </a:p>
          <a:p>
            <a:pPr algn="ctr"/>
            <a:endParaRPr lang="en-CA" sz="3200" dirty="0"/>
          </a:p>
        </p:txBody>
      </p:sp>
      <p:sp>
        <p:nvSpPr>
          <p:cNvPr id="5" name="TextBox 4">
            <a:extLst>
              <a:ext uri="{FF2B5EF4-FFF2-40B4-BE49-F238E27FC236}">
                <a16:creationId xmlns:a16="http://schemas.microsoft.com/office/drawing/2014/main" xmlns="" id="{2BBA45E7-D2DD-4EAC-BFFC-FEBB93D95B2B}"/>
              </a:ext>
            </a:extLst>
          </p:cNvPr>
          <p:cNvSpPr txBox="1"/>
          <p:nvPr/>
        </p:nvSpPr>
        <p:spPr>
          <a:xfrm>
            <a:off x="9326879" y="337624"/>
            <a:ext cx="2602523" cy="369332"/>
          </a:xfrm>
          <a:prstGeom prst="rect">
            <a:avLst/>
          </a:prstGeom>
          <a:noFill/>
        </p:spPr>
        <p:txBody>
          <a:bodyPr wrap="square" rtlCol="0">
            <a:spAutoFit/>
          </a:bodyPr>
          <a:lstStyle/>
          <a:p>
            <a:r>
              <a:rPr lang="en-CA" dirty="0"/>
              <a:t>March 15</a:t>
            </a:r>
            <a:r>
              <a:rPr lang="en-CA" baseline="30000" dirty="0"/>
              <a:t>th</a:t>
            </a:r>
            <a:r>
              <a:rPr lang="en-CA" dirty="0"/>
              <a:t> -17</a:t>
            </a:r>
            <a:r>
              <a:rPr lang="en-CA" baseline="30000" dirty="0"/>
              <a:t>th</a:t>
            </a:r>
            <a:r>
              <a:rPr lang="en-CA" dirty="0"/>
              <a:t> 2021</a:t>
            </a:r>
          </a:p>
        </p:txBody>
      </p:sp>
    </p:spTree>
    <p:extLst>
      <p:ext uri="{BB962C8B-B14F-4D97-AF65-F5344CB8AC3E}">
        <p14:creationId xmlns:p14="http://schemas.microsoft.com/office/powerpoint/2010/main" val="1742768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BC687E-1ECD-4641-8E76-B6C89B760499}"/>
              </a:ext>
            </a:extLst>
          </p:cNvPr>
          <p:cNvSpPr>
            <a:spLocks noGrp="1"/>
          </p:cNvSpPr>
          <p:nvPr>
            <p:ph type="title"/>
          </p:nvPr>
        </p:nvSpPr>
        <p:spPr/>
        <p:txBody>
          <a:bodyPr/>
          <a:lstStyle/>
          <a:p>
            <a:r>
              <a:rPr lang="en-CA" dirty="0"/>
              <a:t>INTRODUCTION</a:t>
            </a:r>
          </a:p>
        </p:txBody>
      </p:sp>
      <p:sp>
        <p:nvSpPr>
          <p:cNvPr id="3" name="Content Placeholder 2">
            <a:extLst>
              <a:ext uri="{FF2B5EF4-FFF2-40B4-BE49-F238E27FC236}">
                <a16:creationId xmlns:a16="http://schemas.microsoft.com/office/drawing/2014/main" xmlns="" id="{362E9631-58DE-4EEC-98A4-4FD244167E91}"/>
              </a:ext>
            </a:extLst>
          </p:cNvPr>
          <p:cNvSpPr>
            <a:spLocks noGrp="1"/>
          </p:cNvSpPr>
          <p:nvPr>
            <p:ph idx="1"/>
          </p:nvPr>
        </p:nvSpPr>
        <p:spPr/>
        <p:txBody>
          <a:bodyPr>
            <a:normAutofit fontScale="92500"/>
          </a:bodyPr>
          <a:lstStyle/>
          <a:p>
            <a:pPr>
              <a:buFont typeface="Wingdings" panose="05000000000000000000" pitchFamily="2" charset="2"/>
              <a:buChar char="v"/>
            </a:pPr>
            <a:r>
              <a:rPr lang="en-US" sz="2800" dirty="0">
                <a:effectLst/>
                <a:latin typeface="Calibri" panose="020F0502020204030204" pitchFamily="34" charset="0"/>
                <a:ea typeface="Calibri" panose="020F0502020204030204" pitchFamily="34" charset="0"/>
                <a:cs typeface="Times New Roman" panose="02020603050405020304" pitchFamily="18" charset="0"/>
              </a:rPr>
              <a:t> The purpose of this discussion is not to develop products and services for the cooperative financial institutions sector (CFIs) but to have an understanding of what CFI members are looking </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for.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n-US" sz="2800" dirty="0">
                <a:effectLst/>
                <a:latin typeface="Calibri" panose="020F0502020204030204" pitchFamily="34" charset="0"/>
                <a:ea typeface="Calibri" panose="020F0502020204030204" pitchFamily="34" charset="0"/>
                <a:cs typeface="Times New Roman" panose="02020603050405020304" pitchFamily="18" charset="0"/>
              </a:rPr>
              <a:t> Each CFI is unique in terms of its membership, identity, and its needs. The range of </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credit service need </a:t>
            </a:r>
            <a:r>
              <a:rPr lang="en-US" sz="2800" dirty="0">
                <a:effectLst/>
                <a:latin typeface="Calibri" panose="020F0502020204030204" pitchFamily="34" charset="0"/>
                <a:ea typeface="Calibri" panose="020F0502020204030204" pitchFamily="34" charset="0"/>
                <a:cs typeface="Times New Roman" panose="02020603050405020304" pitchFamily="18" charset="0"/>
              </a:rPr>
              <a:t>can be as basic as food needs, school fees, or to purchase a laptop or </a:t>
            </a:r>
            <a:r>
              <a:rPr lang="en-US" sz="2800" dirty="0" smtClean="0">
                <a:latin typeface="Calibri" panose="020F0502020204030204" pitchFamily="34" charset="0"/>
                <a:ea typeface="Calibri" panose="020F0502020204030204" pitchFamily="34" charset="0"/>
                <a:cs typeface="Times New Roman" panose="02020603050405020304" pitchFamily="18" charset="0"/>
              </a:rPr>
              <a:t>may</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be as </a:t>
            </a:r>
            <a:r>
              <a:rPr lang="en-US" sz="2800" dirty="0" smtClean="0">
                <a:latin typeface="Calibri" panose="020F0502020204030204" pitchFamily="34" charset="0"/>
                <a:ea typeface="Calibri" panose="020F0502020204030204" pitchFamily="34" charset="0"/>
                <a:cs typeface="Times New Roman" panose="02020603050405020304" pitchFamily="18" charset="0"/>
              </a:rPr>
              <a:t>sophisticated</a:t>
            </a:r>
            <a:r>
              <a:rPr lang="en-US" sz="2800" dirty="0" smtClean="0">
                <a:effectLst/>
                <a:latin typeface="Calibri" panose="020F0502020204030204" pitchFamily="34" charset="0"/>
                <a:ea typeface="Calibri" panose="020F0502020204030204" pitchFamily="34" charset="0"/>
                <a:cs typeface="Times New Roman" panose="02020603050405020304" pitchFamily="18" charset="0"/>
              </a:rPr>
              <a:t> as a house loan, </a:t>
            </a:r>
            <a:r>
              <a:rPr lang="en-US" sz="2800" dirty="0">
                <a:effectLst/>
                <a:latin typeface="Calibri" panose="020F0502020204030204" pitchFamily="34" charset="0"/>
                <a:ea typeface="Calibri" panose="020F0502020204030204" pitchFamily="34" charset="0"/>
                <a:cs typeface="Times New Roman" panose="02020603050405020304" pitchFamily="18" charset="0"/>
              </a:rPr>
              <a:t>car purchase, or a business funding</a:t>
            </a:r>
            <a:r>
              <a:rPr lang="en-US" sz="2800" b="1" dirty="0">
                <a:effectLst/>
                <a:latin typeface="Calibri" panose="020F0502020204030204" pitchFamily="34" charset="0"/>
                <a:ea typeface="Calibri" panose="020F0502020204030204" pitchFamily="34" charset="0"/>
                <a:cs typeface="Times New Roman" panose="02020603050405020304" pitchFamily="18" charset="0"/>
              </a:rPr>
              <a:t>.</a:t>
            </a:r>
            <a:endParaRPr lang="en-CA"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281946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25C357-28CD-41B5-A9B6-AB5005556CB8}"/>
              </a:ext>
            </a:extLst>
          </p:cNvPr>
          <p:cNvSpPr>
            <a:spLocks noGrp="1"/>
          </p:cNvSpPr>
          <p:nvPr>
            <p:ph type="title"/>
          </p:nvPr>
        </p:nvSpPr>
        <p:spPr/>
        <p:txBody>
          <a:bodyPr/>
          <a:lstStyle/>
          <a:p>
            <a:r>
              <a:rPr lang="en-CA" dirty="0"/>
              <a:t>WHAT ABOUT CREDIT?</a:t>
            </a:r>
          </a:p>
        </p:txBody>
      </p:sp>
      <p:sp>
        <p:nvSpPr>
          <p:cNvPr id="3" name="Content Placeholder 2">
            <a:extLst>
              <a:ext uri="{FF2B5EF4-FFF2-40B4-BE49-F238E27FC236}">
                <a16:creationId xmlns:a16="http://schemas.microsoft.com/office/drawing/2014/main" xmlns="" id="{46B06827-B198-4100-B65C-AA561317DB11}"/>
              </a:ext>
            </a:extLst>
          </p:cNvPr>
          <p:cNvSpPr>
            <a:spLocks noGrp="1"/>
          </p:cNvSpPr>
          <p:nvPr>
            <p:ph idx="1"/>
          </p:nvPr>
        </p:nvSpPr>
        <p:spPr>
          <a:xfrm>
            <a:off x="680321" y="2336873"/>
            <a:ext cx="10179937" cy="4218672"/>
          </a:xfrm>
        </p:spPr>
        <p:txBody>
          <a:bodyPr>
            <a:normAutofit fontScale="92500" lnSpcReduction="10000"/>
          </a:bodyPr>
          <a:lstStyle/>
          <a:p>
            <a:pPr lvl="0">
              <a:lnSpc>
                <a:spcPct val="107000"/>
              </a:lnSpc>
              <a:buFont typeface="Wingdings" panose="05000000000000000000" pitchFamily="2" charset="2"/>
              <a:buChar char="v"/>
            </a:pPr>
            <a:r>
              <a:rPr lang="en-US" sz="2600" dirty="0">
                <a:effectLst/>
                <a:latin typeface="Calibri" panose="020F0502020204030204" pitchFamily="34" charset="0"/>
                <a:ea typeface="Calibri" panose="020F0502020204030204" pitchFamily="34" charset="0"/>
                <a:cs typeface="Times New Roman" panose="02020603050405020304" pitchFamily="18" charset="0"/>
              </a:rPr>
              <a:t> Cooperative financial institutions are member based and member owned financial institutions. Their core business is to mobilize savings and provide credit to members through a lending process.</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v"/>
            </a:pPr>
            <a:r>
              <a:rPr lang="en-US" sz="2600" dirty="0">
                <a:effectLst/>
                <a:latin typeface="Calibri" panose="020F0502020204030204" pitchFamily="34" charset="0"/>
                <a:ea typeface="Calibri" panose="020F0502020204030204" pitchFamily="34" charset="0"/>
                <a:cs typeface="Times New Roman" panose="02020603050405020304" pitchFamily="18" charset="0"/>
              </a:rPr>
              <a:t> Lending contributes to between 70% to 80% of the total CFI total assets (WOCCU PEARLS Ratios and best practice on SACCO regulations).</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v"/>
            </a:pPr>
            <a:r>
              <a:rPr lang="en-US" sz="2600" dirty="0">
                <a:effectLst/>
                <a:latin typeface="Calibri" panose="020F0502020204030204" pitchFamily="34" charset="0"/>
                <a:ea typeface="Calibri" panose="020F0502020204030204" pitchFamily="34" charset="0"/>
                <a:cs typeface="Times New Roman" panose="02020603050405020304" pitchFamily="18" charset="0"/>
              </a:rPr>
              <a:t> The biggest risk facing CFIs is on the management of its credit portfolio as all other risks converge on the credit (loans to members). Such risks may emanate from loan defaults, governance, market risks, funding, liquidity, ICT and technology, ethics and integrity and many others.</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v"/>
            </a:pPr>
            <a:r>
              <a:rPr lang="en-US" sz="2600" dirty="0">
                <a:effectLst/>
                <a:latin typeface="Calibri" panose="020F0502020204030204" pitchFamily="34" charset="0"/>
                <a:ea typeface="Calibri" panose="020F0502020204030204" pitchFamily="34" charset="0"/>
                <a:cs typeface="Times New Roman" panose="02020603050405020304" pitchFamily="18" charset="0"/>
              </a:rPr>
              <a:t> The easiest and fastest way to kill a CFI is to mismanage its credit function.</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261776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54526B-6F87-4144-AFA8-0B87CDB09D46}"/>
              </a:ext>
            </a:extLst>
          </p:cNvPr>
          <p:cNvSpPr>
            <a:spLocks noGrp="1"/>
          </p:cNvSpPr>
          <p:nvPr>
            <p:ph type="title"/>
          </p:nvPr>
        </p:nvSpPr>
        <p:spPr/>
        <p:txBody>
          <a:bodyPr/>
          <a:lstStyle/>
          <a:p>
            <a:r>
              <a:rPr lang="en-CA" dirty="0"/>
              <a:t>CFI CREDIT PRODUCTS AND SERVICES</a:t>
            </a:r>
          </a:p>
        </p:txBody>
      </p:sp>
      <p:sp>
        <p:nvSpPr>
          <p:cNvPr id="3" name="Content Placeholder 2">
            <a:extLst>
              <a:ext uri="{FF2B5EF4-FFF2-40B4-BE49-F238E27FC236}">
                <a16:creationId xmlns:a16="http://schemas.microsoft.com/office/drawing/2014/main" xmlns="" id="{E18295EB-A492-4DD8-988E-9C94194FD27D}"/>
              </a:ext>
            </a:extLst>
          </p:cNvPr>
          <p:cNvSpPr>
            <a:spLocks noGrp="1"/>
          </p:cNvSpPr>
          <p:nvPr>
            <p:ph idx="1"/>
          </p:nvPr>
        </p:nvSpPr>
        <p:spPr>
          <a:xfrm>
            <a:off x="680321" y="2336872"/>
            <a:ext cx="10165870" cy="4232740"/>
          </a:xfrm>
        </p:spPr>
        <p:txBody>
          <a:bodyPr>
            <a:normAutofit fontScale="92500" lnSpcReduction="20000"/>
          </a:bodyPr>
          <a:lstStyle/>
          <a:p>
            <a:pPr marL="685800" indent="-457200">
              <a:lnSpc>
                <a:spcPct val="107000"/>
              </a:lnSpc>
              <a:buFont typeface="Wingdings" panose="05000000000000000000" pitchFamily="2" charset="2"/>
              <a:buChar char="v"/>
            </a:pPr>
            <a:r>
              <a:rPr lang="en-US" sz="2600" dirty="0">
                <a:effectLst/>
                <a:latin typeface="Calibri" panose="020F0502020204030204" pitchFamily="34" charset="0"/>
                <a:ea typeface="Calibri" panose="020F0502020204030204" pitchFamily="34" charset="0"/>
                <a:cs typeface="Times New Roman" panose="02020603050405020304" pitchFamily="18" charset="0"/>
              </a:rPr>
              <a:t>Traditionally CFIs have offered what is referred to as back-office </a:t>
            </a: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services. </a:t>
            </a:r>
            <a:r>
              <a:rPr lang="en-US" sz="2600" dirty="0">
                <a:effectLst/>
                <a:latin typeface="Calibri" panose="020F0502020204030204" pitchFamily="34" charset="0"/>
                <a:ea typeface="Calibri" panose="020F0502020204030204" pitchFamily="34" charset="0"/>
                <a:cs typeface="Times New Roman" panose="02020603050405020304" pitchFamily="18" charset="0"/>
              </a:rPr>
              <a:t>Members make their savings and obtain credit for various purposes. The current CFIs offer both back office and front office services. The latter operates more like a commercial bank, and offers similar services like a current account, with daily walk-in saving deposits and loan advances. </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v"/>
            </a:pPr>
            <a:r>
              <a:rPr lang="en-US" sz="2600" dirty="0">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The current front office has enabled CFIs to provide internet banking services, mobile money services, debit cards and ATM services, balance queries and provision of other diverse products and services.</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v"/>
            </a:pPr>
            <a:r>
              <a:rPr lang="en-US" sz="2600" dirty="0">
                <a:effectLst/>
                <a:latin typeface="Calibri" panose="020F0502020204030204" pitchFamily="34" charset="0"/>
                <a:ea typeface="Calibri" panose="020F0502020204030204" pitchFamily="34" charset="0"/>
                <a:cs typeface="Times New Roman" panose="02020603050405020304" pitchFamily="18" charset="0"/>
              </a:rPr>
              <a:t> The growth of deposits in the front office is what triggered the need for prudential regulation in CFIs/SACCOs as member deposits were seen to be exposed </a:t>
            </a: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to more </a:t>
            </a:r>
            <a:r>
              <a:rPr lang="en-US" sz="2600" dirty="0">
                <a:effectLst/>
                <a:latin typeface="Calibri" panose="020F0502020204030204" pitchFamily="34" charset="0"/>
                <a:ea typeface="Calibri" panose="020F0502020204030204" pitchFamily="34" charset="0"/>
                <a:cs typeface="Times New Roman" panose="02020603050405020304" pitchFamily="18" charset="0"/>
              </a:rPr>
              <a:t>risks.</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2975009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C886F4-A5D5-44BB-B258-3DCCDC98C4F5}"/>
              </a:ext>
            </a:extLst>
          </p:cNvPr>
          <p:cNvSpPr>
            <a:spLocks noGrp="1"/>
          </p:cNvSpPr>
          <p:nvPr>
            <p:ph type="title"/>
          </p:nvPr>
        </p:nvSpPr>
        <p:spPr/>
        <p:txBody>
          <a:bodyPr/>
          <a:lstStyle/>
          <a:p>
            <a:r>
              <a:rPr lang="en-CA" dirty="0"/>
              <a:t>CFI CREDIT PRODUCTS AND SERVICES </a:t>
            </a:r>
          </a:p>
        </p:txBody>
      </p:sp>
      <p:sp>
        <p:nvSpPr>
          <p:cNvPr id="3" name="Content Placeholder 2">
            <a:extLst>
              <a:ext uri="{FF2B5EF4-FFF2-40B4-BE49-F238E27FC236}">
                <a16:creationId xmlns:a16="http://schemas.microsoft.com/office/drawing/2014/main" xmlns="" id="{5514D424-818B-4ED3-9691-32168E9C05A3}"/>
              </a:ext>
            </a:extLst>
          </p:cNvPr>
          <p:cNvSpPr>
            <a:spLocks noGrp="1"/>
          </p:cNvSpPr>
          <p:nvPr>
            <p:ph idx="1"/>
          </p:nvPr>
        </p:nvSpPr>
        <p:spPr>
          <a:xfrm>
            <a:off x="680321" y="2153992"/>
            <a:ext cx="10376885" cy="4521128"/>
          </a:xfrm>
        </p:spPr>
        <p:txBody>
          <a:bodyPr>
            <a:normAutofit fontScale="92500"/>
          </a:bodyPr>
          <a:lstStyle/>
          <a:p>
            <a:pPr lvl="0">
              <a:lnSpc>
                <a:spcPct val="107000"/>
              </a:lnSpc>
              <a:buFont typeface="Wingdings" panose="05000000000000000000" pitchFamily="2" charset="2"/>
              <a:buChar char="v"/>
            </a:pPr>
            <a:r>
              <a:rPr lang="en-US" dirty="0">
                <a:effectLst/>
                <a:latin typeface="Calibri" panose="020F0502020204030204" pitchFamily="34" charset="0"/>
                <a:ea typeface="Calibri" panose="020F0502020204030204" pitchFamily="34" charset="0"/>
                <a:cs typeface="Times New Roman" panose="02020603050405020304" pitchFamily="18" charset="0"/>
              </a:rPr>
              <a:t> Financial services offered by CFIs or SACCOs are simple and should be delivered as such. Never make them look complicated. You lose it there. Complicated financial products and complex delivery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channels </a:t>
            </a:r>
            <a:r>
              <a:rPr lang="en-US" dirty="0">
                <a:effectLst/>
                <a:latin typeface="Calibri" panose="020F0502020204030204" pitchFamily="34" charset="0"/>
                <a:ea typeface="Calibri" panose="020F0502020204030204" pitchFamily="34" charset="0"/>
                <a:cs typeface="Times New Roman" panose="02020603050405020304" pitchFamily="18" charset="0"/>
              </a:rPr>
              <a:t>are left to commercial banks, investment banks, insurance companies and stock traders.</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v"/>
            </a:pPr>
            <a:r>
              <a:rPr lang="en-US" dirty="0">
                <a:effectLst/>
                <a:latin typeface="Calibri" panose="020F0502020204030204" pitchFamily="34" charset="0"/>
                <a:ea typeface="Calibri" panose="020F0502020204030204" pitchFamily="34" charset="0"/>
                <a:cs typeface="Times New Roman" panose="02020603050405020304" pitchFamily="18" charset="0"/>
              </a:rPr>
              <a:t> What members want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is </a:t>
            </a:r>
            <a:r>
              <a:rPr lang="en-US" dirty="0">
                <a:effectLst/>
                <a:latin typeface="Calibri" panose="020F0502020204030204" pitchFamily="34" charset="0"/>
                <a:ea typeface="Calibri" panose="020F0502020204030204" pitchFamily="34" charset="0"/>
                <a:cs typeface="Times New Roman" panose="02020603050405020304" pitchFamily="18" charset="0"/>
              </a:rPr>
              <a:t>credit services to finance school fees, medical, food and domestics, working capital for own business. Long term credit may include land and mortgage financing, financing a car and farm equipment. Others may include social activities such as holidays, weddings and later pensions.</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v"/>
            </a:pPr>
            <a:r>
              <a:rPr lang="en-US" dirty="0">
                <a:effectLst/>
                <a:latin typeface="Calibri" panose="020F0502020204030204" pitchFamily="34" charset="0"/>
                <a:ea typeface="Calibri" panose="020F0502020204030204" pitchFamily="34" charset="0"/>
                <a:cs typeface="Times New Roman" panose="02020603050405020304" pitchFamily="18" charset="0"/>
              </a:rPr>
              <a:t> Credit products and services should be matched and tailored towards the members’ needs. Sometimes the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simplicity or </a:t>
            </a:r>
            <a:r>
              <a:rPr lang="en-US" dirty="0">
                <a:effectLst/>
                <a:latin typeface="Calibri" panose="020F0502020204030204" pitchFamily="34" charset="0"/>
                <a:ea typeface="Calibri" panose="020F0502020204030204" pitchFamily="34" charset="0"/>
                <a:cs typeface="Times New Roman" panose="02020603050405020304" pitchFamily="18" charset="0"/>
              </a:rPr>
              <a:t>complexity of the range of credit products offered is depends on the common bond of members and varies across different CFI.</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952775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7F97CA-2C67-41B0-9097-2DA253241EDA}"/>
              </a:ext>
            </a:extLst>
          </p:cNvPr>
          <p:cNvSpPr>
            <a:spLocks noGrp="1"/>
          </p:cNvSpPr>
          <p:nvPr>
            <p:ph type="title"/>
          </p:nvPr>
        </p:nvSpPr>
        <p:spPr/>
        <p:txBody>
          <a:bodyPr/>
          <a:lstStyle/>
          <a:p>
            <a:r>
              <a:rPr lang="en-CA" dirty="0"/>
              <a:t>GOVERNANCE &amp; MANAGEMENT OF THE CFI</a:t>
            </a:r>
          </a:p>
        </p:txBody>
      </p:sp>
      <p:sp>
        <p:nvSpPr>
          <p:cNvPr id="3" name="Content Placeholder 2">
            <a:extLst>
              <a:ext uri="{FF2B5EF4-FFF2-40B4-BE49-F238E27FC236}">
                <a16:creationId xmlns:a16="http://schemas.microsoft.com/office/drawing/2014/main" xmlns="" id="{292267D6-6923-4C42-99C0-C01E7A7E8CCF}"/>
              </a:ext>
            </a:extLst>
          </p:cNvPr>
          <p:cNvSpPr>
            <a:spLocks noGrp="1"/>
          </p:cNvSpPr>
          <p:nvPr>
            <p:ph idx="1"/>
          </p:nvPr>
        </p:nvSpPr>
        <p:spPr>
          <a:xfrm>
            <a:off x="680321" y="2111789"/>
            <a:ext cx="9926719" cy="4246808"/>
          </a:xfrm>
        </p:spPr>
        <p:txBody>
          <a:bodyPr>
            <a:noAutofit/>
          </a:bodyPr>
          <a:lstStyle/>
          <a:p>
            <a:pPr lvl="0">
              <a:lnSpc>
                <a:spcPct val="107000"/>
              </a:lnSpc>
              <a:buFont typeface="Wingdings" panose="05000000000000000000" pitchFamily="2" charset="2"/>
              <a:buChar char="v"/>
            </a:pPr>
            <a:r>
              <a:rPr lang="en-US" sz="2000" dirty="0">
                <a:effectLst/>
                <a:latin typeface="Calibri" panose="020F0502020204030204" pitchFamily="34" charset="0"/>
                <a:ea typeface="Calibri" panose="020F0502020204030204" pitchFamily="34" charset="0"/>
                <a:cs typeface="Times New Roman" panose="02020603050405020304" pitchFamily="18" charset="0"/>
              </a:rPr>
              <a:t> The board of directors are responsible for both the policy and oversight of the credit administration of the CFI.</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v"/>
            </a:pPr>
            <a:r>
              <a:rPr lang="en-US" sz="2000" dirty="0">
                <a:effectLst/>
                <a:latin typeface="Calibri" panose="020F0502020204030204" pitchFamily="34" charset="0"/>
                <a:ea typeface="Calibri" panose="020F0502020204030204" pitchFamily="34" charset="0"/>
                <a:cs typeface="Times New Roman" panose="02020603050405020304" pitchFamily="18" charset="0"/>
              </a:rPr>
              <a:t> Packaging, product branding, and marketing of the available credit products and services. This must be a key focus in a competitive financial sector like in South Africa.</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v"/>
            </a:pPr>
            <a:r>
              <a:rPr lang="en-US" sz="2000" dirty="0">
                <a:effectLst/>
                <a:latin typeface="Calibri" panose="020F0502020204030204" pitchFamily="34" charset="0"/>
                <a:ea typeface="Calibri" panose="020F0502020204030204" pitchFamily="34" charset="0"/>
                <a:cs typeface="Times New Roman" panose="02020603050405020304" pitchFamily="18" charset="0"/>
              </a:rPr>
              <a:t> The sustainability of the CFIs depends on its successful management of its productive asset, loans to members. CFIs must be seen to be sustainable in the long run. They are private institutions with no government funding or donor funding and must therefore think of financial independence and long-term sustainability. </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v"/>
            </a:pPr>
            <a:r>
              <a:rPr lang="en-US" sz="2000" dirty="0">
                <a:effectLst/>
                <a:latin typeface="Calibri" panose="020F0502020204030204" pitchFamily="34" charset="0"/>
                <a:ea typeface="Calibri" panose="020F0502020204030204" pitchFamily="34" charset="0"/>
                <a:cs typeface="Times New Roman" panose="02020603050405020304" pitchFamily="18" charset="0"/>
              </a:rPr>
              <a:t> Delivery channels. Members must be served through the appropriate channels. The youthful nature of the current or potential members means that they will demand services such as mobile banking, mobile money, ATM and debit card services</a:t>
            </a: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a:t>
            </a:r>
          </a:p>
          <a:p>
            <a:pPr marL="0" lvl="0" indent="0">
              <a:lnSpc>
                <a:spcPct val="107000"/>
              </a:lnSpc>
              <a:buNone/>
            </a:pP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1600" dirty="0"/>
          </a:p>
        </p:txBody>
      </p:sp>
    </p:spTree>
    <p:extLst>
      <p:ext uri="{BB962C8B-B14F-4D97-AF65-F5344CB8AC3E}">
        <p14:creationId xmlns:p14="http://schemas.microsoft.com/office/powerpoint/2010/main" val="517310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7507B9-A5C5-45F9-851B-C87D40541C4E}"/>
              </a:ext>
            </a:extLst>
          </p:cNvPr>
          <p:cNvSpPr>
            <a:spLocks noGrp="1"/>
          </p:cNvSpPr>
          <p:nvPr>
            <p:ph type="title"/>
          </p:nvPr>
        </p:nvSpPr>
        <p:spPr/>
        <p:txBody>
          <a:bodyPr/>
          <a:lstStyle/>
          <a:p>
            <a:r>
              <a:rPr lang="en-CA" dirty="0"/>
              <a:t>GOVERNANCE &amp; MANAGEMENT OF THE CFI</a:t>
            </a:r>
          </a:p>
        </p:txBody>
      </p:sp>
      <p:sp>
        <p:nvSpPr>
          <p:cNvPr id="3" name="Content Placeholder 2">
            <a:extLst>
              <a:ext uri="{FF2B5EF4-FFF2-40B4-BE49-F238E27FC236}">
                <a16:creationId xmlns:a16="http://schemas.microsoft.com/office/drawing/2014/main" xmlns="" id="{7E5D3C4F-42BA-417E-8B2B-642555BD8ED8}"/>
              </a:ext>
            </a:extLst>
          </p:cNvPr>
          <p:cNvSpPr>
            <a:spLocks noGrp="1"/>
          </p:cNvSpPr>
          <p:nvPr>
            <p:ph idx="1"/>
          </p:nvPr>
        </p:nvSpPr>
        <p:spPr>
          <a:xfrm>
            <a:off x="680321" y="2336872"/>
            <a:ext cx="9982990" cy="4148333"/>
          </a:xfrm>
        </p:spPr>
        <p:txBody>
          <a:bodyPr>
            <a:normAutofit fontScale="92500" lnSpcReduction="10000"/>
          </a:bodyPr>
          <a:lstStyle/>
          <a:p>
            <a:pPr lvl="0">
              <a:lnSpc>
                <a:spcPct val="107000"/>
              </a:lnSpc>
              <a:buFont typeface="Wingdings" panose="05000000000000000000" pitchFamily="2" charset="2"/>
              <a:buChar char="v"/>
            </a:pPr>
            <a:r>
              <a:rPr lang="en-US" sz="2600" dirty="0">
                <a:effectLst/>
                <a:latin typeface="Calibri" panose="020F0502020204030204" pitchFamily="34" charset="0"/>
                <a:ea typeface="Calibri" panose="020F0502020204030204" pitchFamily="34" charset="0"/>
                <a:cs typeface="Times New Roman" panose="02020603050405020304" pitchFamily="18" charset="0"/>
              </a:rPr>
              <a:t> The pricing of loan products must be competitive and fair. CFI cannot survive where the cost of their credit is at par or above the commercial bank rates. The regulator </a:t>
            </a:r>
            <a:r>
              <a:rPr lang="en-US" sz="2600" dirty="0" smtClean="0">
                <a:latin typeface="Calibri" panose="020F0502020204030204" pitchFamily="34" charset="0"/>
                <a:ea typeface="Calibri" panose="020F0502020204030204" pitchFamily="34" charset="0"/>
                <a:cs typeface="Times New Roman" panose="02020603050405020304" pitchFamily="18" charset="0"/>
              </a:rPr>
              <a:t>should</a:t>
            </a:r>
            <a:r>
              <a:rPr lang="en-US" sz="26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2600" dirty="0">
                <a:effectLst/>
                <a:latin typeface="Calibri" panose="020F0502020204030204" pitchFamily="34" charset="0"/>
                <a:ea typeface="Calibri" panose="020F0502020204030204" pitchFamily="34" charset="0"/>
                <a:cs typeface="Times New Roman" panose="02020603050405020304" pitchFamily="18" charset="0"/>
              </a:rPr>
              <a:t>provide CFIs with freedom to decide the cost of their funds, taking into account the market rates.</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v"/>
            </a:pPr>
            <a:r>
              <a:rPr lang="en-US" sz="2600" dirty="0">
                <a:effectLst/>
                <a:latin typeface="Calibri" panose="020F0502020204030204" pitchFamily="34" charset="0"/>
                <a:ea typeface="Calibri" panose="020F0502020204030204" pitchFamily="34" charset="0"/>
                <a:cs typeface="Times New Roman" panose="02020603050405020304" pitchFamily="18" charset="0"/>
              </a:rPr>
              <a:t> The existence of a central finance facility (CFF) for provide liquidity backing to the sector. Commercial banks should not be an alternative financier to the CFIs.</a:t>
            </a:r>
          </a:p>
          <a:p>
            <a:pPr>
              <a:lnSpc>
                <a:spcPct val="107000"/>
              </a:lnSpc>
              <a:spcAft>
                <a:spcPts val="800"/>
              </a:spcAft>
              <a:buFont typeface="Wingdings" panose="05000000000000000000" pitchFamily="2" charset="2"/>
              <a:buChar char="v"/>
            </a:pPr>
            <a:r>
              <a:rPr lang="en-US" sz="2600" dirty="0">
                <a:effectLst/>
                <a:latin typeface="Calibri" panose="020F0502020204030204" pitchFamily="34" charset="0"/>
                <a:ea typeface="Calibri" panose="020F0502020204030204" pitchFamily="34" charset="0"/>
                <a:cs typeface="Times New Roman" panose="02020603050405020304" pitchFamily="18" charset="0"/>
              </a:rPr>
              <a:t> Build a culture for CFIs to save long term to match long term loans. Loans such as for motor vehicle, mortgages are repaid over longer periods. These can only be funded from long term savings</a:t>
            </a:r>
            <a:r>
              <a:rPr lang="en-CA" sz="2600" dirty="0">
                <a:latin typeface="Calibri" panose="020F0502020204030204" pitchFamily="34" charset="0"/>
                <a:ea typeface="Calibri" panose="020F0502020204030204" pitchFamily="34" charset="0"/>
                <a:cs typeface="Times New Roman" panose="02020603050405020304" pitchFamily="18" charset="0"/>
              </a:rPr>
              <a:t>. </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3594660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1AA34B-D5BD-4A8C-80D5-26AA27EFB21E}"/>
              </a:ext>
            </a:extLst>
          </p:cNvPr>
          <p:cNvSpPr>
            <a:spLocks noGrp="1"/>
          </p:cNvSpPr>
          <p:nvPr>
            <p:ph type="title"/>
          </p:nvPr>
        </p:nvSpPr>
        <p:spPr/>
        <p:txBody>
          <a:bodyPr/>
          <a:lstStyle/>
          <a:p>
            <a:r>
              <a:rPr lang="en-CA" dirty="0"/>
              <a:t>GOVERNANCE &amp; MANAGEMENT OF THE CFI</a:t>
            </a:r>
          </a:p>
        </p:txBody>
      </p:sp>
      <p:sp>
        <p:nvSpPr>
          <p:cNvPr id="3" name="Content Placeholder 2">
            <a:extLst>
              <a:ext uri="{FF2B5EF4-FFF2-40B4-BE49-F238E27FC236}">
                <a16:creationId xmlns:a16="http://schemas.microsoft.com/office/drawing/2014/main" xmlns="" id="{E5F70DEA-370D-40E7-BC89-B819D2308194}"/>
              </a:ext>
            </a:extLst>
          </p:cNvPr>
          <p:cNvSpPr>
            <a:spLocks noGrp="1"/>
          </p:cNvSpPr>
          <p:nvPr>
            <p:ph idx="1"/>
          </p:nvPr>
        </p:nvSpPr>
        <p:spPr>
          <a:xfrm>
            <a:off x="680321" y="2224331"/>
            <a:ext cx="10433156" cy="4633669"/>
          </a:xfrm>
        </p:spPr>
        <p:txBody>
          <a:bodyPr>
            <a:normAutofit fontScale="85000" lnSpcReduction="20000"/>
          </a:bodyPr>
          <a:lstStyle/>
          <a:p>
            <a:pPr marL="0" lvl="0" indent="0">
              <a:lnSpc>
                <a:spcPct val="107000"/>
              </a:lnSpc>
              <a:buNone/>
            </a:pPr>
            <a:r>
              <a:rPr lang="en-US" dirty="0">
                <a:effectLst/>
                <a:latin typeface="Calibri" panose="020F0502020204030204" pitchFamily="34" charset="0"/>
                <a:ea typeface="Calibri" panose="020F0502020204030204" pitchFamily="34" charset="0"/>
                <a:cs typeface="Times New Roman" panose="02020603050405020304" pitchFamily="18" charset="0"/>
              </a:rPr>
              <a:t>A review of the discussion paper by Dave Grace shows that the growth of the CFI over the last 10 years have been very slow, in fact flat at 0.7%. To grow the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sector:</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v"/>
            </a:pPr>
            <a:r>
              <a:rPr lang="en-US" dirty="0">
                <a:effectLst/>
                <a:latin typeface="Calibri" panose="020F0502020204030204" pitchFamily="34" charset="0"/>
                <a:ea typeface="Calibri" panose="020F0502020204030204" pitchFamily="34" charset="0"/>
                <a:cs typeface="Times New Roman" panose="02020603050405020304" pitchFamily="18" charset="0"/>
              </a:rPr>
              <a:t> CFIs need to think seriously about </a:t>
            </a:r>
            <a:r>
              <a:rPr lang="en-US" dirty="0" smtClean="0">
                <a:latin typeface="Calibri" panose="020F0502020204030204" pitchFamily="34" charset="0"/>
                <a:ea typeface="Calibri" panose="020F0502020204030204" pitchFamily="34" charset="0"/>
                <a:cs typeface="Times New Roman" panose="02020603050405020304" pitchFamily="18" charset="0"/>
              </a:rPr>
              <a:t>forming CFIs along</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common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bonds. </a:t>
            </a:r>
            <a:r>
              <a:rPr lang="en-US" dirty="0">
                <a:effectLst/>
                <a:latin typeface="Calibri" panose="020F0502020204030204" pitchFamily="34" charset="0"/>
                <a:ea typeface="Calibri" panose="020F0502020204030204" pitchFamily="34" charset="0"/>
                <a:cs typeface="Times New Roman" panose="02020603050405020304" pitchFamily="18" charset="0"/>
              </a:rPr>
              <a:t>People working in the same company, same environment, same sector tends to coalesce together. CFIs based on a company, government department (teachers, police,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military), </a:t>
            </a:r>
            <a:r>
              <a:rPr lang="en-US" dirty="0">
                <a:effectLst/>
                <a:latin typeface="Calibri" panose="020F0502020204030204" pitchFamily="34" charset="0"/>
                <a:ea typeface="Calibri" panose="020F0502020204030204" pitchFamily="34" charset="0"/>
                <a:cs typeface="Times New Roman" panose="02020603050405020304" pitchFamily="18" charset="0"/>
              </a:rPr>
              <a:t>energy sector, transport sector, university staff and others will probably patronize their own CFI, save together,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guarantee </a:t>
            </a:r>
            <a:r>
              <a:rPr lang="en-US" dirty="0">
                <a:effectLst/>
                <a:latin typeface="Calibri" panose="020F0502020204030204" pitchFamily="34" charset="0"/>
                <a:ea typeface="Calibri" panose="020F0502020204030204" pitchFamily="34" charset="0"/>
                <a:cs typeface="Times New Roman" panose="02020603050405020304" pitchFamily="18" charset="0"/>
              </a:rPr>
              <a:t>one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another on loans </a:t>
            </a:r>
            <a:r>
              <a:rPr lang="en-US" dirty="0">
                <a:effectLst/>
                <a:latin typeface="Calibri" panose="020F0502020204030204" pitchFamily="34" charset="0"/>
                <a:ea typeface="Calibri" panose="020F0502020204030204" pitchFamily="34" charset="0"/>
                <a:cs typeface="Times New Roman" panose="02020603050405020304" pitchFamily="18" charset="0"/>
              </a:rPr>
              <a:t>and establish a central deduction point for savings and loan repayments.</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buFont typeface="Wingdings" panose="05000000000000000000" pitchFamily="2" charset="2"/>
              <a:buChar char="v"/>
            </a:pPr>
            <a:r>
              <a:rPr lang="en-US" dirty="0">
                <a:effectLst/>
                <a:latin typeface="Calibri" panose="020F0502020204030204" pitchFamily="34" charset="0"/>
                <a:ea typeface="Calibri" panose="020F0502020204030204" pitchFamily="34" charset="0"/>
                <a:cs typeface="Times New Roman" panose="02020603050405020304" pitchFamily="18" charset="0"/>
              </a:rPr>
              <a:t> Probably we need to think about the name cooperative financial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institution (CFI). </a:t>
            </a:r>
            <a:r>
              <a:rPr lang="en-US" dirty="0">
                <a:effectLst/>
                <a:latin typeface="Calibri" panose="020F0502020204030204" pitchFamily="34" charset="0"/>
                <a:ea typeface="Calibri" panose="020F0502020204030204" pitchFamily="34" charset="0"/>
                <a:cs typeface="Times New Roman" panose="02020603050405020304" pitchFamily="18" charset="0"/>
              </a:rPr>
              <a:t>If the purpose was for perception, trust and confidence building, then it has not worked as people still have those issues. Why not call them Savings and Credit Cooperatives (SACCOs) or Credit Unions? </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Font typeface="Wingdings" panose="05000000000000000000" pitchFamily="2" charset="2"/>
              <a:buChar char="v"/>
            </a:pPr>
            <a:r>
              <a:rPr lang="en-US" dirty="0">
                <a:effectLst/>
                <a:latin typeface="Calibri" panose="020F0502020204030204" pitchFamily="34" charset="0"/>
                <a:ea typeface="Calibri" panose="020F0502020204030204" pitchFamily="34" charset="0"/>
                <a:cs typeface="Times New Roman" panose="02020603050405020304" pitchFamily="18" charset="0"/>
              </a:rPr>
              <a:t> Regulatory burden and bureaucracy. The Cooperative societies Act of 2008, which brought about the regulation, may have carried with it some bureaucracies. The approval of lending process by the Financial Conduct Authority needs to be reviewed as it looks like a 3</a:t>
            </a:r>
            <a:r>
              <a:rPr lang="en-US" baseline="30000" dirty="0">
                <a:effectLst/>
                <a:latin typeface="Calibri" panose="020F0502020204030204" pitchFamily="34" charset="0"/>
                <a:ea typeface="Calibri" panose="020F0502020204030204" pitchFamily="34" charset="0"/>
                <a:cs typeface="Times New Roman" panose="02020603050405020304" pitchFamily="18" charset="0"/>
              </a:rPr>
              <a:t>rd</a:t>
            </a:r>
            <a:r>
              <a:rPr lang="en-US" dirty="0">
                <a:effectLst/>
                <a:latin typeface="Calibri" panose="020F0502020204030204" pitchFamily="34" charset="0"/>
                <a:ea typeface="Calibri" panose="020F0502020204030204" pitchFamily="34" charset="0"/>
                <a:cs typeface="Times New Roman" panose="02020603050405020304" pitchFamily="18" charset="0"/>
              </a:rPr>
              <a:t> layer of regulation on the sector. </a:t>
            </a:r>
            <a:r>
              <a:rPr lang="en-US" dirty="0" smtClean="0">
                <a:latin typeface="Calibri" panose="020F0502020204030204" pitchFamily="34" charset="0"/>
                <a:ea typeface="Calibri" panose="020F0502020204030204" pitchFamily="34" charset="0"/>
                <a:cs typeface="Times New Roman" panose="02020603050405020304" pitchFamily="18" charset="0"/>
              </a:rPr>
              <a:t>This second layer process</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should form part of the final regulation.</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043424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295876-1C7C-40E1-9948-4100F750DDA8}"/>
              </a:ext>
            </a:extLst>
          </p:cNvPr>
          <p:cNvSpPr>
            <a:spLocks noGrp="1"/>
          </p:cNvSpPr>
          <p:nvPr>
            <p:ph type="title"/>
          </p:nvPr>
        </p:nvSpPr>
        <p:spPr/>
        <p:txBody>
          <a:bodyPr/>
          <a:lstStyle/>
          <a:p>
            <a:r>
              <a:rPr lang="en-CA" dirty="0"/>
              <a:t>CONCLUSION</a:t>
            </a:r>
          </a:p>
        </p:txBody>
      </p:sp>
      <p:sp>
        <p:nvSpPr>
          <p:cNvPr id="3" name="Content Placeholder 2">
            <a:extLst>
              <a:ext uri="{FF2B5EF4-FFF2-40B4-BE49-F238E27FC236}">
                <a16:creationId xmlns:a16="http://schemas.microsoft.com/office/drawing/2014/main" xmlns="" id="{4B06FF2E-B8A2-4A0B-AC28-19B4D3191C2F}"/>
              </a:ext>
            </a:extLst>
          </p:cNvPr>
          <p:cNvSpPr>
            <a:spLocks noGrp="1"/>
          </p:cNvSpPr>
          <p:nvPr>
            <p:ph idx="1"/>
          </p:nvPr>
        </p:nvSpPr>
        <p:spPr/>
        <p:txBody>
          <a:bodyPr/>
          <a:lstStyle/>
          <a:p>
            <a:pPr>
              <a:buFont typeface="Wingdings" panose="05000000000000000000" pitchFamily="2" charset="2"/>
              <a:buChar char="v"/>
            </a:pPr>
            <a:r>
              <a:rPr lang="en-US" dirty="0">
                <a:effectLst/>
                <a:latin typeface="Calibri" panose="020F0502020204030204" pitchFamily="34" charset="0"/>
                <a:ea typeface="Calibri" panose="020F0502020204030204" pitchFamily="34" charset="0"/>
                <a:cs typeface="Times New Roman" panose="02020603050405020304" pitchFamily="18" charset="0"/>
              </a:rPr>
              <a:t> Savings and credit provision is the core business of a cooperative financial institution. The respective board of directors and management must be seen to focus on the two areas in the interest of members and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for the </a:t>
            </a:r>
            <a:r>
              <a:rPr lang="en-US" dirty="0">
                <a:effectLst/>
                <a:latin typeface="Calibri" panose="020F0502020204030204" pitchFamily="34" charset="0"/>
                <a:ea typeface="Calibri" panose="020F0502020204030204" pitchFamily="34" charset="0"/>
                <a:cs typeface="Times New Roman" panose="02020603050405020304" pitchFamily="18" charset="0"/>
              </a:rPr>
              <a:t>sustainability of the CFF. The </a:t>
            </a:r>
            <a:r>
              <a:rPr lang="en-US" dirty="0" smtClean="0">
                <a:latin typeface="Calibri" panose="020F0502020204030204" pitchFamily="34" charset="0"/>
                <a:ea typeface="Calibri" panose="020F0502020204030204" pitchFamily="34" charset="0"/>
                <a:cs typeface="Times New Roman" panose="02020603050405020304" pitchFamily="18" charset="0"/>
              </a:rPr>
              <a:t>role</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of the government </a:t>
            </a:r>
            <a:r>
              <a:rPr lang="en-US" dirty="0" smtClean="0">
                <a:effectLst/>
                <a:latin typeface="Calibri" panose="020F0502020204030204" pitchFamily="34" charset="0"/>
                <a:ea typeface="Calibri" panose="020F0502020204030204" pitchFamily="34" charset="0"/>
                <a:cs typeface="Times New Roman" panose="02020603050405020304" pitchFamily="18" charset="0"/>
              </a:rPr>
              <a:t>is, </a:t>
            </a:r>
            <a:r>
              <a:rPr lang="en-US" dirty="0">
                <a:effectLst/>
                <a:latin typeface="Calibri" panose="020F0502020204030204" pitchFamily="34" charset="0"/>
                <a:ea typeface="Calibri" panose="020F0502020204030204" pitchFamily="34" charset="0"/>
                <a:cs typeface="Times New Roman" panose="02020603050405020304" pitchFamily="18" charset="0"/>
              </a:rPr>
              <a:t>therefore to provide a conducive policy and legal environment that will bring confidence and stability of the sector.</a:t>
            </a:r>
            <a:endParaRPr lang="en-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dirty="0"/>
          </a:p>
        </p:txBody>
      </p:sp>
    </p:spTree>
    <p:extLst>
      <p:ext uri="{BB962C8B-B14F-4D97-AF65-F5344CB8AC3E}">
        <p14:creationId xmlns:p14="http://schemas.microsoft.com/office/powerpoint/2010/main" val="187862189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62</TotalTime>
  <Words>1125</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Times New Roman</vt:lpstr>
      <vt:lpstr>Trebuchet MS</vt:lpstr>
      <vt:lpstr>Wingdings</vt:lpstr>
      <vt:lpstr>Berlin</vt:lpstr>
      <vt:lpstr>INDABA WORKSHOP SOUTH AFRICA</vt:lpstr>
      <vt:lpstr>INTRODUCTION</vt:lpstr>
      <vt:lpstr>WHAT ABOUT CREDIT?</vt:lpstr>
      <vt:lpstr>CFI CREDIT PRODUCTS AND SERVICES</vt:lpstr>
      <vt:lpstr>CFI CREDIT PRODUCTS AND SERVICES </vt:lpstr>
      <vt:lpstr>GOVERNANCE &amp; MANAGEMENT OF THE CFI</vt:lpstr>
      <vt:lpstr>GOVERNANCE &amp; MANAGEMENT OF THE CFI</vt:lpstr>
      <vt:lpstr>GOVERNANCE &amp; MANAGEMENT OF THE CFI</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INDABA WORKSHOP SOUTH AFRICA</dc:title>
  <dc:creator>Mariam Baldeh</dc:creator>
  <cp:lastModifiedBy>Microsoft account</cp:lastModifiedBy>
  <cp:revision>17</cp:revision>
  <dcterms:created xsi:type="dcterms:W3CDTF">2021-03-15T10:59:02Z</dcterms:created>
  <dcterms:modified xsi:type="dcterms:W3CDTF">2021-03-15T12:20:41Z</dcterms:modified>
</cp:coreProperties>
</file>